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0" r:id="rId4"/>
    <p:sldId id="262" r:id="rId5"/>
    <p:sldId id="263" r:id="rId6"/>
    <p:sldId id="267" r:id="rId7"/>
    <p:sldId id="268" r:id="rId8"/>
    <p:sldId id="269" r:id="rId9"/>
    <p:sldId id="270" r:id="rId10"/>
    <p:sldId id="264" r:id="rId11"/>
    <p:sldId id="265" r:id="rId12"/>
    <p:sldId id="266" r:id="rId13"/>
    <p:sldId id="271" r:id="rId14"/>
    <p:sldId id="258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F79646"/>
    <a:srgbClr val="9BBB59"/>
    <a:srgbClr val="BD9B53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90" autoAdjust="0"/>
  </p:normalViewPr>
  <p:slideViewPr>
    <p:cSldViewPr>
      <p:cViewPr varScale="1">
        <p:scale>
          <a:sx n="121" d="100"/>
          <a:sy n="121" d="100"/>
        </p:scale>
        <p:origin x="-1092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2BEE-9EEF-413B-A2FB-0FE563C0400C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B9EA-A5EE-42A7-B026-D19F84EF93D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780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https://enciklopedija.hr/natuknica.aspx?ID=63043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https://www.youtube.com/watch?v=FzU5wP5kYOg&amp;t=33s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Nastanak UN-a - Tv kalendar 24.listopad</a:t>
            </a:r>
          </a:p>
          <a:p>
            <a:r>
              <a:rPr lang="hr-HR" dirty="0" smtClean="0"/>
              <a:t>https://www.youtube.com/watch?v=WYfyw8_m9O0&amp;t=16s Školski sat: Ujedinjeni narodi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B9EA-A5EE-42A7-B026-D19F84EF93D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7435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https://www.youtube.com/watch?v=KDXhEAPzNh0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Ljudska prava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http://www.mvep.hr/hr/vanjska-politika/multilateralni-odnosi0/multi-org-inicijative/ujedinjeni-narodi/o-un/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B9EA-A5EE-42A7-B026-D19F84EF93D9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43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https://narodne-novine.nn.hr/clanci/medunarodni/2009_11_12_143.html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https://www.youtube.com/watch?v=nUwytdfDcAU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'Opća deklaracija o pravima čovjeka' (UN) 10. 12. 1948. - TV kalendar 10. 12. 2014.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https://www.youtube.com/watch?v=X3piAWaxfi0 Povijest četvrtkom - Opća deklaracija o ljudskim pravima (1/2)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https://www.youtube.com/watch?v=npwGRrV0mlI Povijest četvrtkom - Opća deklaracija o ljudskim pravima (2/2)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B9EA-A5EE-42A7-B026-D19F84EF93D9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31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https://www.youtube.com/watch?v=eWhiKXYy7Rc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svako dijete - UNICEF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https://www.youtube.com/watch?v=eNPDMlr82uk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Prava djece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B9EA-A5EE-42A7-B026-D19F84EF93D9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310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https://www.youtube.com/watch?v=eWhiKXYy7Rc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svako dijete - UNICEF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https://www.youtube.com/watch?v=eNPDMlr82uk 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Prava djece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8B9EA-A5EE-42A7-B026-D19F84EF93D9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189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croati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nicef.org/croati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v.hr/moja-uprava/obitelj-i-zivot/roditeljstvo/prava-djeteta/531" TargetMode="External"/><Relationship Id="rId2" Type="http://schemas.openxmlformats.org/officeDocument/2006/relationships/hyperlink" Target="https://dijet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zU5wP5kYOg&amp;t=33s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wytdfDc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/croatia/konvencija-o-pravima-djete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Ljudska prava i prava djece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Ustroj Hrvatske i građanska prava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hlinkClick r:id="rId3"/>
              </a:rPr>
              <a:t>UNICEF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87574"/>
            <a:ext cx="3970784" cy="238843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stalno tijelo UN-a posvećeno poboljšanju položaja i uvjeta življenja djece u svijetu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835" y="1851670"/>
            <a:ext cx="4100691" cy="2887659"/>
          </a:xfrm>
          <a:prstGeom prst="rect">
            <a:avLst/>
          </a:prstGeom>
        </p:spPr>
      </p:pic>
      <p:pic>
        <p:nvPicPr>
          <p:cNvPr id="5" name="Picture 2" descr="C:\Users\Svjetlana\Documents\školska knjiga\ppt predlosci i slike\originali\035_000020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775752"/>
            <a:ext cx="2016224" cy="1716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94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>
                <a:hlinkClick r:id="rId2"/>
              </a:rPr>
              <a:t>UNICEF</a:t>
            </a:r>
            <a:r>
              <a:rPr lang="hr-HR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" y="1556792"/>
            <a:ext cx="7981950" cy="3205163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5940152" y="843558"/>
            <a:ext cx="2880320" cy="2016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7200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Barlow SK"/>
              </a:rPr>
              <a:t>sprečavanje širenja i liječenje dječjih bolesti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Barlow SK"/>
              </a:rPr>
              <a:t>isporuke hrane u područja zahvaćena nepogodama i ratom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Barlow SK"/>
              </a:rPr>
              <a:t>izgradnja vrtića i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Barlow SK"/>
              </a:rPr>
              <a:t>obrazovanje učitelja 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4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507288" cy="576064"/>
          </a:xfrm>
        </p:spPr>
        <p:txBody>
          <a:bodyPr>
            <a:noAutofit/>
          </a:bodyPr>
          <a:lstStyle/>
          <a:p>
            <a:pPr algn="l"/>
            <a:r>
              <a:rPr lang="hr-HR" sz="3200" dirty="0"/>
              <a:t>Pravobranitelj (ili pravobraniteljica) za prava djece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2832" y="1419621"/>
            <a:ext cx="4715232" cy="33110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štiti</a:t>
            </a:r>
            <a:r>
              <a:rPr lang="it-IT" dirty="0"/>
              <a:t>, prati te </a:t>
            </a:r>
            <a:r>
              <a:rPr lang="it-IT" dirty="0" err="1"/>
              <a:t>promiče</a:t>
            </a:r>
            <a:r>
              <a:rPr lang="it-IT" dirty="0"/>
              <a:t> </a:t>
            </a:r>
            <a:r>
              <a:rPr lang="it-IT" dirty="0">
                <a:hlinkClick r:id="rId2"/>
              </a:rPr>
              <a:t>prava i </a:t>
            </a:r>
            <a:r>
              <a:rPr lang="it-IT" dirty="0" err="1">
                <a:hlinkClick r:id="rId2"/>
              </a:rPr>
              <a:t>interese</a:t>
            </a:r>
            <a:r>
              <a:rPr lang="it-IT" dirty="0">
                <a:hlinkClick r:id="rId2"/>
              </a:rPr>
              <a:t> </a:t>
            </a:r>
            <a:r>
              <a:rPr lang="it-IT" dirty="0" err="1" smtClean="0">
                <a:hlinkClick r:id="rId2"/>
              </a:rPr>
              <a:t>djece</a:t>
            </a:r>
            <a:endParaRPr lang="hr-HR" dirty="0" smtClean="0">
              <a:hlinkClick r:id="rId2"/>
            </a:endParaRPr>
          </a:p>
          <a:p>
            <a:pPr>
              <a:lnSpc>
                <a:spcPct val="150000"/>
              </a:lnSpc>
            </a:pPr>
            <a:endParaRPr lang="hr-HR" sz="2200" dirty="0" smtClean="0"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hlinkClick r:id="rId3"/>
              </a:rPr>
              <a:t>Europska konvencija </a:t>
            </a:r>
            <a:r>
              <a:rPr lang="hr-HR" dirty="0">
                <a:hlinkClick r:id="rId3"/>
              </a:rPr>
              <a:t>o ostvarivanju dječjih prava</a:t>
            </a:r>
            <a:r>
              <a:rPr lang="it-IT" dirty="0" smtClean="0">
                <a:hlinkClick r:id="rId3"/>
              </a:rPr>
              <a:t>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/>
          <a:srcRect t="2887"/>
          <a:stretch/>
        </p:blipFill>
        <p:spPr>
          <a:xfrm>
            <a:off x="5538719" y="1366407"/>
            <a:ext cx="3456384" cy="36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2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384377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Koja je najvažnija zadaća Ujedinjenih naroda?</a:t>
            </a:r>
          </a:p>
          <a:p>
            <a:r>
              <a:rPr lang="hr-HR" dirty="0" smtClean="0"/>
              <a:t>Koja su temeljna ljudska prava utvrđena Općom deklaracijom o ljudskim pravima?</a:t>
            </a:r>
          </a:p>
          <a:p>
            <a:r>
              <a:rPr lang="hr-HR" dirty="0" smtClean="0"/>
              <a:t>Što je utvrđeno Konvencijom o pravima djeteta?</a:t>
            </a:r>
          </a:p>
          <a:p>
            <a:r>
              <a:rPr lang="hr-HR" dirty="0" smtClean="0"/>
              <a:t>Kako se zove </a:t>
            </a:r>
            <a:r>
              <a:rPr lang="hr-HR" dirty="0"/>
              <a:t>stalno tijelo UN-a posvećeno poboljšanju položaja i uvjeta življenja djece u </a:t>
            </a:r>
            <a:r>
              <a:rPr lang="hr-HR" dirty="0" smtClean="0"/>
              <a:t>svijetu?</a:t>
            </a:r>
          </a:p>
          <a:p>
            <a:r>
              <a:rPr lang="hr-HR" dirty="0" smtClean="0"/>
              <a:t>Kako se zove nadzorno tijelo Republike Hrvatske </a:t>
            </a:r>
            <a:r>
              <a:rPr lang="it-IT" dirty="0" smtClean="0"/>
              <a:t>sa </a:t>
            </a:r>
            <a:r>
              <a:rPr lang="it-IT" dirty="0" err="1"/>
              <a:t>zadaćom</a:t>
            </a:r>
            <a:r>
              <a:rPr lang="it-IT" dirty="0"/>
              <a:t> da </a:t>
            </a:r>
            <a:r>
              <a:rPr lang="it-IT" dirty="0" err="1"/>
              <a:t>štiti</a:t>
            </a:r>
            <a:r>
              <a:rPr lang="it-IT" dirty="0"/>
              <a:t>, prati te </a:t>
            </a:r>
            <a:r>
              <a:rPr lang="it-IT" dirty="0" err="1"/>
              <a:t>promiče</a:t>
            </a:r>
            <a:r>
              <a:rPr lang="it-IT" dirty="0"/>
              <a:t> prava i </a:t>
            </a:r>
            <a:r>
              <a:rPr lang="it-IT" dirty="0" err="1"/>
              <a:t>interese</a:t>
            </a:r>
            <a:r>
              <a:rPr lang="it-IT" dirty="0"/>
              <a:t> </a:t>
            </a:r>
            <a:r>
              <a:rPr lang="it-IT" dirty="0" err="1" smtClean="0"/>
              <a:t>djece</a:t>
            </a:r>
            <a:r>
              <a:rPr lang="hr-HR" dirty="0"/>
              <a:t>?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724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355726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9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75867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Ujedinjeni narodi (UN)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91531"/>
            <a:ext cx="2818656" cy="365196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dirty="0"/>
              <a:t>M</a:t>
            </a:r>
            <a:r>
              <a:rPr lang="hr-HR" dirty="0" smtClean="0"/>
              <a:t>eđunarodna </a:t>
            </a:r>
            <a:r>
              <a:rPr lang="hr-HR" dirty="0"/>
              <a:t>organizacija osnovana nakon Drugog svjetskog rata radi </a:t>
            </a:r>
            <a:r>
              <a:rPr lang="hr-HR" b="1" dirty="0"/>
              <a:t>očuvanja svjetskog mira i </a:t>
            </a:r>
            <a:r>
              <a:rPr lang="hr-HR" b="1" dirty="0" smtClean="0"/>
              <a:t>sigurnosti </a:t>
            </a:r>
            <a:r>
              <a:rPr lang="hr-HR" dirty="0" smtClean="0"/>
              <a:t>te </a:t>
            </a:r>
            <a:r>
              <a:rPr lang="hr-HR" b="1" dirty="0" smtClean="0"/>
              <a:t>rješavanja </a:t>
            </a:r>
            <a:r>
              <a:rPr lang="hr-HR" b="1" dirty="0"/>
              <a:t>gospodarskih, društvenih i političkih problema međunarodnom suradnjom</a:t>
            </a:r>
            <a:r>
              <a:rPr lang="hr-HR" dirty="0"/>
              <a:t>. </a:t>
            </a:r>
          </a:p>
          <a:p>
            <a:pPr marL="0" indent="0">
              <a:lnSpc>
                <a:spcPct val="170000"/>
              </a:lnSpc>
              <a:buNone/>
            </a:pPr>
            <a:endParaRPr lang="hr-HR" dirty="0"/>
          </a:p>
        </p:txBody>
      </p:sp>
      <p:pic>
        <p:nvPicPr>
          <p:cNvPr id="4" name="Picture 4" descr="C:\Users\Svjetlana\Documents\školska knjiga\ppt predlosci i slike\smanjene\035_sh2005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02849"/>
            <a:ext cx="3106688" cy="2073429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t="4079" b="20267"/>
          <a:stretch/>
        </p:blipFill>
        <p:spPr bwMode="auto">
          <a:xfrm>
            <a:off x="3419872" y="3013646"/>
            <a:ext cx="5269200" cy="171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zervirano mjesto sadržaja 2"/>
          <p:cNvSpPr txBox="1">
            <a:spLocks/>
          </p:cNvSpPr>
          <p:nvPr/>
        </p:nvSpPr>
        <p:spPr>
          <a:xfrm>
            <a:off x="793676" y="2705974"/>
            <a:ext cx="2664296" cy="2143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hr-HR" sz="1800" dirty="0"/>
          </a:p>
        </p:txBody>
      </p:sp>
      <p:sp>
        <p:nvSpPr>
          <p:cNvPr id="7" name="Vodoravni svitak 6"/>
          <p:cNvSpPr/>
          <p:nvPr/>
        </p:nvSpPr>
        <p:spPr>
          <a:xfrm>
            <a:off x="3457972" y="1654850"/>
            <a:ext cx="1728192" cy="107032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rId5"/>
              </a:rPr>
              <a:t>24. listopada Dan UN-a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130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Ujedinjeni narodi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1303" y="1563638"/>
            <a:ext cx="3826768" cy="338437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Jedna od najvažnijih zadaća UN-a je </a:t>
            </a:r>
            <a:r>
              <a:rPr lang="hr-HR" b="1" dirty="0"/>
              <a:t>promicanje poštovanja ljudskih prava</a:t>
            </a:r>
            <a:r>
              <a:rPr lang="hr-HR" dirty="0"/>
              <a:t>, temeljnih prava svih ljudi u svijetu.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28167"/>
            <a:ext cx="4538431" cy="35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2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hlinkClick r:id="rId3"/>
              </a:rPr>
              <a:t>Opća deklaracija o ljudskim pravima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600400"/>
          </a:xfrm>
        </p:spPr>
        <p:txBody>
          <a:bodyPr>
            <a:noAutofit/>
          </a:bodyPr>
          <a:lstStyle/>
          <a:p>
            <a:r>
              <a:rPr lang="it-IT" sz="2050" b="1" dirty="0" err="1"/>
              <a:t>Opća</a:t>
            </a:r>
            <a:r>
              <a:rPr lang="it-IT" sz="2050" b="1" dirty="0"/>
              <a:t> </a:t>
            </a:r>
            <a:r>
              <a:rPr lang="it-IT" sz="2050" b="1" dirty="0" err="1"/>
              <a:t>skupština</a:t>
            </a:r>
            <a:r>
              <a:rPr lang="it-IT" sz="2050" b="1" dirty="0"/>
              <a:t> UN-a 1948. godine </a:t>
            </a:r>
            <a:endParaRPr lang="hr-HR" sz="2050" b="1" dirty="0" smtClean="0"/>
          </a:p>
          <a:p>
            <a:r>
              <a:rPr lang="hr-HR" sz="2050" dirty="0"/>
              <a:t>pravo na život i osobnu </a:t>
            </a:r>
            <a:r>
              <a:rPr lang="hr-HR" sz="2050" dirty="0" smtClean="0"/>
              <a:t>sigurnost</a:t>
            </a:r>
          </a:p>
          <a:p>
            <a:r>
              <a:rPr lang="hr-HR" sz="2050" dirty="0" smtClean="0"/>
              <a:t>pravo </a:t>
            </a:r>
            <a:r>
              <a:rPr lang="hr-HR" sz="2050" dirty="0"/>
              <a:t>na slobodu od </a:t>
            </a:r>
            <a:r>
              <a:rPr lang="hr-HR" sz="2050" dirty="0" smtClean="0"/>
              <a:t>ropstva</a:t>
            </a:r>
          </a:p>
          <a:p>
            <a:r>
              <a:rPr lang="hr-HR" sz="2050" dirty="0" smtClean="0"/>
              <a:t>pravo </a:t>
            </a:r>
            <a:r>
              <a:rPr lang="hr-HR" sz="2050" dirty="0"/>
              <a:t>da se prema osobama ne postupa na okrutan i ponižavajući </a:t>
            </a:r>
            <a:r>
              <a:rPr lang="hr-HR" sz="2050" dirty="0" smtClean="0"/>
              <a:t>način </a:t>
            </a:r>
          </a:p>
          <a:p>
            <a:r>
              <a:rPr lang="hr-HR" sz="2050" dirty="0" smtClean="0"/>
              <a:t>jednakost </a:t>
            </a:r>
            <a:r>
              <a:rPr lang="hr-HR" sz="2050" dirty="0"/>
              <a:t>pred </a:t>
            </a:r>
            <a:r>
              <a:rPr lang="hr-HR" sz="2050" dirty="0" smtClean="0"/>
              <a:t>zakonom</a:t>
            </a:r>
          </a:p>
          <a:p>
            <a:r>
              <a:rPr lang="hr-HR" sz="2050" dirty="0" smtClean="0"/>
              <a:t>slobodno </a:t>
            </a:r>
            <a:r>
              <a:rPr lang="hr-HR" sz="2050" dirty="0"/>
              <a:t>izražavanje svojeg </a:t>
            </a:r>
            <a:r>
              <a:rPr lang="hr-HR" sz="2050" dirty="0" smtClean="0"/>
              <a:t>mišljenja</a:t>
            </a:r>
          </a:p>
          <a:p>
            <a:r>
              <a:rPr lang="hr-HR" sz="2050" dirty="0" smtClean="0"/>
              <a:t>slobodno kretanje</a:t>
            </a:r>
          </a:p>
          <a:p>
            <a:r>
              <a:rPr lang="hr-HR" sz="2050" dirty="0" smtClean="0"/>
              <a:t>pravo </a:t>
            </a:r>
            <a:r>
              <a:rPr lang="hr-HR" sz="2050" dirty="0"/>
              <a:t>na slobodan izbor vjerske </a:t>
            </a:r>
            <a:r>
              <a:rPr lang="hr-HR" sz="2050" dirty="0" smtClean="0"/>
              <a:t>pripadnosti</a:t>
            </a:r>
          </a:p>
          <a:p>
            <a:r>
              <a:rPr lang="hr-HR" sz="2050" dirty="0" smtClean="0"/>
              <a:t>pravo </a:t>
            </a:r>
            <a:r>
              <a:rPr lang="hr-HR" sz="2050" dirty="0"/>
              <a:t>na obrazovanje, kulturu, pravedne uvjete rada i slobodno vrijeme </a:t>
            </a:r>
          </a:p>
        </p:txBody>
      </p:sp>
    </p:spTree>
    <p:extLst>
      <p:ext uri="{BB962C8B-B14F-4D97-AF65-F5344CB8AC3E}">
        <p14:creationId xmlns:p14="http://schemas.microsoft.com/office/powerpoint/2010/main" xmlns="" val="17338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>
                <a:hlinkClick r:id="rId3"/>
              </a:rPr>
              <a:t>Konvencija o pravima </a:t>
            </a:r>
            <a:r>
              <a:rPr lang="hr-HR" sz="4000" dirty="0" smtClean="0">
                <a:hlinkClick r:id="rId3"/>
              </a:rPr>
              <a:t>djeteta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/>
              <a:t>Opća skupština UN-a 1989. godine</a:t>
            </a:r>
          </a:p>
          <a:p>
            <a:endParaRPr lang="hr-HR" dirty="0"/>
          </a:p>
          <a:p>
            <a:r>
              <a:rPr lang="hr-HR" dirty="0" smtClean="0"/>
              <a:t>utvrđena </a:t>
            </a:r>
            <a:r>
              <a:rPr lang="hr-HR" dirty="0"/>
              <a:t>prava svih osoba mlađih od 18 godina na obrazovanje, zdravstvenu skrb, prehranu, smještaj, igru, poštovanje njihova mišljenja, zaštitu od iskorištavanja i nasilja i drugo. </a:t>
            </a:r>
          </a:p>
        </p:txBody>
      </p:sp>
    </p:spTree>
    <p:extLst>
      <p:ext uri="{BB962C8B-B14F-4D97-AF65-F5344CB8AC3E}">
        <p14:creationId xmlns:p14="http://schemas.microsoft.com/office/powerpoint/2010/main" xmlns="" val="34386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9542"/>
            <a:ext cx="9144000" cy="41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5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532" y="816670"/>
            <a:ext cx="4484936" cy="43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5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495" y="843558"/>
            <a:ext cx="46650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3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t="943"/>
          <a:stretch/>
        </p:blipFill>
        <p:spPr>
          <a:xfrm>
            <a:off x="755576" y="771550"/>
            <a:ext cx="7881367" cy="38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9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410</Words>
  <Application>Microsoft Office PowerPoint</Application>
  <PresentationFormat>On-screen Show (16:9)</PresentationFormat>
  <Paragraphs>57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Ljudska prava i prava djece</vt:lpstr>
      <vt:lpstr>Ujedinjeni narodi (UN)</vt:lpstr>
      <vt:lpstr>Ujedinjeni narodi</vt:lpstr>
      <vt:lpstr>Opća deklaracija o ljudskim pravima</vt:lpstr>
      <vt:lpstr>Konvencija o pravima djeteta</vt:lpstr>
      <vt:lpstr>Slide 6</vt:lpstr>
      <vt:lpstr>Slide 7</vt:lpstr>
      <vt:lpstr>Slide 8</vt:lpstr>
      <vt:lpstr>Slide 9</vt:lpstr>
      <vt:lpstr>UNICEF </vt:lpstr>
      <vt:lpstr>UNICEF </vt:lpstr>
      <vt:lpstr>Pravobranitelj (ili pravobraniteljica) za prava djece 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37</cp:revision>
  <dcterms:created xsi:type="dcterms:W3CDTF">2019-03-27T12:00:31Z</dcterms:created>
  <dcterms:modified xsi:type="dcterms:W3CDTF">2021-03-01T12:42:34Z</dcterms:modified>
</cp:coreProperties>
</file>